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2"/>
  </p:notesMasterIdLst>
  <p:sldIdLst>
    <p:sldId id="256" r:id="rId2"/>
    <p:sldId id="264" r:id="rId3"/>
    <p:sldId id="257" r:id="rId4"/>
    <p:sldId id="258" r:id="rId5"/>
    <p:sldId id="262" r:id="rId6"/>
    <p:sldId id="259" r:id="rId7"/>
    <p:sldId id="260" r:id="rId8"/>
    <p:sldId id="261" r:id="rId9"/>
    <p:sldId id="265" r:id="rId10"/>
    <p:sldId id="266" r:id="rId1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3" d="100"/>
          <a:sy n="83" d="100"/>
        </p:scale>
        <p:origin x="-450" y="-7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83D6613-B250-401C-A218-26269213E9DC}" type="datetimeFigureOut">
              <a:rPr lang="en-US" smtClean="0"/>
              <a:pPr/>
              <a:t>9/13/2012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8E2CDC4-DB85-4AD7-B87C-90BF6ED69624}"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8" Type="http://schemas.openxmlformats.org/officeDocument/2006/relationships/hyperlink" Target="http://en.wikipedia.org/wiki/Electronic_circuit" TargetMode="External"/><Relationship Id="rId3" Type="http://schemas.openxmlformats.org/officeDocument/2006/relationships/hyperlink" Target="http://en.wikipedia.org/wiki/Cable" TargetMode="External"/><Relationship Id="rId7" Type="http://schemas.openxmlformats.org/officeDocument/2006/relationships/hyperlink" Target="http://en.wikipedia.org/wiki/Coaxial_cable" TargetMode="External"/><Relationship Id="rId12" Type="http://schemas.openxmlformats.org/officeDocument/2006/relationships/hyperlink" Target="http://en.wikipedia.org/wiki/Alexander_Graham_Bell" TargetMode="External"/><Relationship Id="rId2" Type="http://schemas.openxmlformats.org/officeDocument/2006/relationships/slide" Target="../slides/slide3.xml"/><Relationship Id="rId1" Type="http://schemas.openxmlformats.org/officeDocument/2006/relationships/notesMaster" Target="../notesMasters/notesMaster1.xml"/><Relationship Id="rId6" Type="http://schemas.openxmlformats.org/officeDocument/2006/relationships/hyperlink" Target="http://en.wikipedia.org/wiki/Optical_fiber" TargetMode="External"/><Relationship Id="rId11" Type="http://schemas.openxmlformats.org/officeDocument/2006/relationships/hyperlink" Target="http://en.wikipedia.org/wiki/Crosstalk" TargetMode="External"/><Relationship Id="rId5" Type="http://schemas.openxmlformats.org/officeDocument/2006/relationships/hyperlink" Target="http://en.wikipedia.org/wiki/Ethernet" TargetMode="External"/><Relationship Id="rId10" Type="http://schemas.openxmlformats.org/officeDocument/2006/relationships/hyperlink" Target="http://en.wikipedia.org/wiki/Electromagnetic_radiation" TargetMode="External"/><Relationship Id="rId4" Type="http://schemas.openxmlformats.org/officeDocument/2006/relationships/hyperlink" Target="http://en.wikipedia.org/wiki/Computer_networking" TargetMode="External"/><Relationship Id="rId9" Type="http://schemas.openxmlformats.org/officeDocument/2006/relationships/hyperlink" Target="http://en.wikipedia.org/wiki/Electromagnetic_interference" TargetMode="Externa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UTP </a:t>
            </a:r>
            <a:r>
              <a:rPr lang="en-US" dirty="0" smtClean="0">
                <a:hlinkClick r:id="rId3" tooltip="Cable"/>
              </a:rPr>
              <a:t>cable</a:t>
            </a:r>
            <a:r>
              <a:rPr lang="en-US" dirty="0" smtClean="0"/>
              <a:t> is also the most common cable used in </a:t>
            </a:r>
            <a:r>
              <a:rPr lang="en-US" dirty="0" smtClean="0">
                <a:hlinkClick r:id="rId4" tooltip="Computer networking"/>
              </a:rPr>
              <a:t>computer networking</a:t>
            </a:r>
            <a:r>
              <a:rPr lang="en-US" dirty="0" smtClean="0"/>
              <a:t>. Modern </a:t>
            </a:r>
            <a:r>
              <a:rPr lang="en-US" dirty="0" smtClean="0">
                <a:hlinkClick r:id="rId5" tooltip="Ethernet"/>
              </a:rPr>
              <a:t>Ethernet</a:t>
            </a:r>
            <a:r>
              <a:rPr lang="en-US" dirty="0" smtClean="0"/>
              <a:t>, the most common data networking standard, utilizes UTP cables. Twisted pair cabling is often used in data networks for short and medium length connections because of its relatively lower costs compared to </a:t>
            </a:r>
            <a:r>
              <a:rPr lang="en-US" dirty="0" smtClean="0">
                <a:hlinkClick r:id="rId6" tooltip="Optical fiber"/>
              </a:rPr>
              <a:t>optical fiber</a:t>
            </a:r>
            <a:r>
              <a:rPr lang="en-US" dirty="0" smtClean="0"/>
              <a:t> and </a:t>
            </a:r>
            <a:r>
              <a:rPr lang="en-US" dirty="0" smtClean="0">
                <a:hlinkClick r:id="rId7" tooltip="Coaxial cable"/>
              </a:rPr>
              <a:t>coaxial cable</a:t>
            </a:r>
            <a:r>
              <a:rPr lang="en-US" dirty="0" smtClean="0"/>
              <a:t>.</a:t>
            </a:r>
          </a:p>
          <a:p>
            <a:pPr marL="0" marR="0" indent="0" algn="l" defTabSz="914400" rtl="0" eaLnBrk="1" fontAlgn="auto" latinLnBrk="0" hangingPunct="1">
              <a:lnSpc>
                <a:spcPct val="100000"/>
              </a:lnSpc>
              <a:spcBef>
                <a:spcPts val="0"/>
              </a:spcBef>
              <a:spcAft>
                <a:spcPts val="0"/>
              </a:spcAft>
              <a:buClrTx/>
              <a:buSzTx/>
              <a:buFontTx/>
              <a:buNone/>
              <a:tabLst/>
              <a:defRPr/>
            </a:pPr>
            <a:r>
              <a:rPr lang="en-US" b="1" dirty="0" smtClean="0"/>
              <a:t>Twisted pair</a:t>
            </a:r>
            <a:r>
              <a:rPr lang="en-US" dirty="0" smtClean="0"/>
              <a:t> cabling is a type of wiring in which two conductors of a single </a:t>
            </a:r>
            <a:r>
              <a:rPr lang="en-US" dirty="0" smtClean="0">
                <a:hlinkClick r:id="rId8" tooltip="Electronic circuit"/>
              </a:rPr>
              <a:t>circuit</a:t>
            </a:r>
            <a:r>
              <a:rPr lang="en-US" dirty="0" smtClean="0"/>
              <a:t> are twisted together for the purposes of canceling out </a:t>
            </a:r>
            <a:r>
              <a:rPr lang="en-US" dirty="0" smtClean="0">
                <a:hlinkClick r:id="rId9" tooltip="Electromagnetic interference"/>
              </a:rPr>
              <a:t>electromagnetic interference</a:t>
            </a:r>
            <a:r>
              <a:rPr lang="en-US" dirty="0" smtClean="0"/>
              <a:t> (EMI) from external sources; for instance, </a:t>
            </a:r>
            <a:r>
              <a:rPr lang="en-US" dirty="0" smtClean="0">
                <a:hlinkClick r:id="rId10" tooltip="Electromagnetic radiation"/>
              </a:rPr>
              <a:t>electromagnetic radiation</a:t>
            </a:r>
            <a:r>
              <a:rPr lang="en-US" dirty="0" smtClean="0"/>
              <a:t> from unshielded twisted pair (UTP) cables, and </a:t>
            </a:r>
            <a:r>
              <a:rPr lang="en-US" dirty="0" smtClean="0">
                <a:hlinkClick r:id="rId11" tooltip="Crosstalk"/>
              </a:rPr>
              <a:t>crosstalk</a:t>
            </a:r>
            <a:r>
              <a:rPr lang="en-US" dirty="0" smtClean="0"/>
              <a:t> between neighboring pairs. It was invented by </a:t>
            </a:r>
            <a:r>
              <a:rPr lang="en-US" dirty="0" smtClean="0">
                <a:hlinkClick r:id="rId12" tooltip="Alexander Graham Bell"/>
              </a:rPr>
              <a:t>Alexander Graham Bell</a:t>
            </a:r>
            <a:r>
              <a:rPr lang="en-US" dirty="0" smtClean="0"/>
              <a:t>.</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endParaRPr lang="en-US" dirty="0"/>
          </a:p>
        </p:txBody>
      </p:sp>
      <p:sp>
        <p:nvSpPr>
          <p:cNvPr id="4" name="Slide Number Placeholder 3"/>
          <p:cNvSpPr>
            <a:spLocks noGrp="1"/>
          </p:cNvSpPr>
          <p:nvPr>
            <p:ph type="sldNum" sz="quarter" idx="10"/>
          </p:nvPr>
        </p:nvSpPr>
        <p:spPr/>
        <p:txBody>
          <a:bodyPr/>
          <a:lstStyle/>
          <a:p>
            <a:fld id="{F8E2CDC4-DB85-4AD7-B87C-90BF6ED69624}" type="slidenum">
              <a:rPr lang="en-US" smtClean="0"/>
              <a:pPr/>
              <a:t>3</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228600" indent="-228600">
              <a:buAutoNum type="alphaUcPeriod"/>
            </a:pPr>
            <a:r>
              <a:rPr lang="en-US" dirty="0" smtClean="0"/>
              <a:t>Plastic Jacket</a:t>
            </a:r>
          </a:p>
          <a:p>
            <a:pPr marL="228600" indent="-228600">
              <a:buAutoNum type="alphaUcPeriod"/>
            </a:pPr>
            <a:r>
              <a:rPr lang="en-US" dirty="0" smtClean="0"/>
              <a:t>Metallic Shield</a:t>
            </a:r>
          </a:p>
          <a:p>
            <a:pPr marL="228600" indent="-228600">
              <a:buAutoNum type="alphaUcPeriod"/>
            </a:pPr>
            <a:r>
              <a:rPr lang="en-US" dirty="0" smtClean="0"/>
              <a:t>Dielectric Insulator</a:t>
            </a:r>
          </a:p>
          <a:p>
            <a:pPr marL="228600" indent="-228600">
              <a:buAutoNum type="alphaUcPeriod"/>
            </a:pPr>
            <a:r>
              <a:rPr lang="en-US" smtClean="0"/>
              <a:t>Center Core</a:t>
            </a:r>
            <a:endParaRPr lang="en-US" dirty="0" smtClean="0"/>
          </a:p>
          <a:p>
            <a:pPr marL="228600" indent="-228600">
              <a:buAutoNum type="alphaUcPeriod"/>
            </a:pPr>
            <a:endParaRPr lang="en-US" dirty="0" smtClean="0"/>
          </a:p>
          <a:p>
            <a:pPr marL="228600" indent="-228600">
              <a:buAutoNum type="alphaUcPeriod"/>
            </a:pPr>
            <a:endParaRPr lang="en-US" dirty="0" smtClean="0"/>
          </a:p>
          <a:p>
            <a:pPr marL="228600" indent="-228600">
              <a:buAutoNum type="alphaUcPeriod"/>
            </a:pPr>
            <a:endParaRPr lang="en-US" dirty="0"/>
          </a:p>
        </p:txBody>
      </p:sp>
      <p:sp>
        <p:nvSpPr>
          <p:cNvPr id="4" name="Slide Number Placeholder 3"/>
          <p:cNvSpPr>
            <a:spLocks noGrp="1"/>
          </p:cNvSpPr>
          <p:nvPr>
            <p:ph type="sldNum" sz="quarter" idx="10"/>
          </p:nvPr>
        </p:nvSpPr>
        <p:spPr/>
        <p:txBody>
          <a:bodyPr/>
          <a:lstStyle/>
          <a:p>
            <a:fld id="{F8E2CDC4-DB85-4AD7-B87C-90BF6ED69624}" type="slidenum">
              <a:rPr lang="en-US" smtClean="0"/>
              <a:pPr/>
              <a:t>6</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CEC1DDFC-54A1-46F2-9F40-D96DD7870AB2}" type="datetimeFigureOut">
              <a:rPr lang="en-US" smtClean="0"/>
              <a:pPr/>
              <a:t>9/13/2012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0C1E7D7-ADBD-405B-99DD-82603E8EAB7E}"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EC1DDFC-54A1-46F2-9F40-D96DD7870AB2}" type="datetimeFigureOut">
              <a:rPr lang="en-US" smtClean="0"/>
              <a:pPr/>
              <a:t>9/13/2012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0C1E7D7-ADBD-405B-99DD-82603E8EAB7E}"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EC1DDFC-54A1-46F2-9F40-D96DD7870AB2}" type="datetimeFigureOut">
              <a:rPr lang="en-US" smtClean="0"/>
              <a:pPr/>
              <a:t>9/13/2012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0C1E7D7-ADBD-405B-99DD-82603E8EAB7E}"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EC1DDFC-54A1-46F2-9F40-D96DD7870AB2}" type="datetimeFigureOut">
              <a:rPr lang="en-US" smtClean="0"/>
              <a:pPr/>
              <a:t>9/13/2012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0C1E7D7-ADBD-405B-99DD-82603E8EAB7E}"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EC1DDFC-54A1-46F2-9F40-D96DD7870AB2}" type="datetimeFigureOut">
              <a:rPr lang="en-US" smtClean="0"/>
              <a:pPr/>
              <a:t>9/13/2012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0C1E7D7-ADBD-405B-99DD-82603E8EAB7E}"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CEC1DDFC-54A1-46F2-9F40-D96DD7870AB2}" type="datetimeFigureOut">
              <a:rPr lang="en-US" smtClean="0"/>
              <a:pPr/>
              <a:t>9/13/2012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0C1E7D7-ADBD-405B-99DD-82603E8EAB7E}"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CEC1DDFC-54A1-46F2-9F40-D96DD7870AB2}" type="datetimeFigureOut">
              <a:rPr lang="en-US" smtClean="0"/>
              <a:pPr/>
              <a:t>9/13/2012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0C1E7D7-ADBD-405B-99DD-82603E8EAB7E}"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CEC1DDFC-54A1-46F2-9F40-D96DD7870AB2}" type="datetimeFigureOut">
              <a:rPr lang="en-US" smtClean="0"/>
              <a:pPr/>
              <a:t>9/13/2012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0C1E7D7-ADBD-405B-99DD-82603E8EAB7E}"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EC1DDFC-54A1-46F2-9F40-D96DD7870AB2}" type="datetimeFigureOut">
              <a:rPr lang="en-US" smtClean="0"/>
              <a:pPr/>
              <a:t>9/13/2012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0C1E7D7-ADBD-405B-99DD-82603E8EAB7E}"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EC1DDFC-54A1-46F2-9F40-D96DD7870AB2}" type="datetimeFigureOut">
              <a:rPr lang="en-US" smtClean="0"/>
              <a:pPr/>
              <a:t>9/13/2012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0C1E7D7-ADBD-405B-99DD-82603E8EAB7E}"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EC1DDFC-54A1-46F2-9F40-D96DD7870AB2}" type="datetimeFigureOut">
              <a:rPr lang="en-US" smtClean="0"/>
              <a:pPr/>
              <a:t>9/13/2012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0C1E7D7-ADBD-405B-99DD-82603E8EAB7E}"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EC1DDFC-54A1-46F2-9F40-D96DD7870AB2}" type="datetimeFigureOut">
              <a:rPr lang="en-US" smtClean="0"/>
              <a:pPr/>
              <a:t>9/13/2012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0C1E7D7-ADBD-405B-99DD-82603E8EAB7E}"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Comparing Network Cables</a:t>
            </a:r>
            <a:endParaRPr lang="en-US" dirty="0"/>
          </a:p>
        </p:txBody>
      </p:sp>
      <p:sp>
        <p:nvSpPr>
          <p:cNvPr id="3" name="Subtitle 2"/>
          <p:cNvSpPr>
            <a:spLocks noGrp="1"/>
          </p:cNvSpPr>
          <p:nvPr>
            <p:ph type="subTitle" idx="1"/>
          </p:nvPr>
        </p:nvSpPr>
        <p:spPr/>
        <p:txBody>
          <a:bodyPr/>
          <a:lstStyle/>
          <a:p>
            <a:r>
              <a:rPr lang="en-US" dirty="0" smtClean="0"/>
              <a:t>Computer Networking</a:t>
            </a:r>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Assignment</a:t>
            </a:r>
            <a:br>
              <a:rPr lang="en-US" dirty="0" smtClean="0"/>
            </a:br>
            <a:endParaRPr lang="en-US" dirty="0"/>
          </a:p>
        </p:txBody>
      </p:sp>
      <p:sp>
        <p:nvSpPr>
          <p:cNvPr id="3" name="Content Placeholder 2"/>
          <p:cNvSpPr>
            <a:spLocks noGrp="1"/>
          </p:cNvSpPr>
          <p:nvPr>
            <p:ph idx="1"/>
          </p:nvPr>
        </p:nvSpPr>
        <p:spPr/>
        <p:txBody>
          <a:bodyPr/>
          <a:lstStyle/>
          <a:p>
            <a:r>
              <a:rPr lang="en-US" sz="2400" dirty="0" smtClean="0"/>
              <a:t>Create a table of the three types of network cables that shows how each is made, how it is used in networking and the features and benefits:</a:t>
            </a:r>
          </a:p>
          <a:p>
            <a:endParaRPr lang="en-US" dirty="0"/>
          </a:p>
        </p:txBody>
      </p:sp>
      <p:graphicFrame>
        <p:nvGraphicFramePr>
          <p:cNvPr id="4" name="Table 3"/>
          <p:cNvGraphicFramePr>
            <a:graphicFrameLocks noGrp="1"/>
          </p:cNvGraphicFramePr>
          <p:nvPr/>
        </p:nvGraphicFramePr>
        <p:xfrm>
          <a:off x="152400" y="2895600"/>
          <a:ext cx="8610600" cy="3373120"/>
        </p:xfrm>
        <a:graphic>
          <a:graphicData uri="http://schemas.openxmlformats.org/drawingml/2006/table">
            <a:tbl>
              <a:tblPr firstRow="1" bandRow="1">
                <a:tableStyleId>{5C22544A-7EE6-4342-B048-85BDC9FD1C3A}</a:tableStyleId>
              </a:tblPr>
              <a:tblGrid>
                <a:gridCol w="1447800"/>
                <a:gridCol w="2362200"/>
                <a:gridCol w="2514600"/>
                <a:gridCol w="2286000"/>
              </a:tblGrid>
              <a:tr h="370840">
                <a:tc>
                  <a:txBody>
                    <a:bodyPr/>
                    <a:lstStyle/>
                    <a:p>
                      <a:r>
                        <a:rPr lang="en-US" dirty="0" smtClean="0"/>
                        <a:t>Type of Cable</a:t>
                      </a:r>
                      <a:endParaRPr lang="en-US" dirty="0"/>
                    </a:p>
                  </a:txBody>
                  <a:tcPr/>
                </a:tc>
                <a:tc>
                  <a:txBody>
                    <a:bodyPr/>
                    <a:lstStyle/>
                    <a:p>
                      <a:r>
                        <a:rPr lang="en-US" dirty="0" smtClean="0"/>
                        <a:t>Description</a:t>
                      </a:r>
                      <a:endParaRPr lang="en-US" dirty="0"/>
                    </a:p>
                  </a:txBody>
                  <a:tcPr/>
                </a:tc>
                <a:tc>
                  <a:txBody>
                    <a:bodyPr/>
                    <a:lstStyle/>
                    <a:p>
                      <a:r>
                        <a:rPr lang="en-US" dirty="0" smtClean="0"/>
                        <a:t>Use</a:t>
                      </a:r>
                      <a:endParaRPr lang="en-US" dirty="0"/>
                    </a:p>
                  </a:txBody>
                  <a:tcPr/>
                </a:tc>
                <a:tc>
                  <a:txBody>
                    <a:bodyPr/>
                    <a:lstStyle/>
                    <a:p>
                      <a:r>
                        <a:rPr lang="en-US" dirty="0" smtClean="0"/>
                        <a:t>Benefits/</a:t>
                      </a:r>
                    </a:p>
                    <a:p>
                      <a:r>
                        <a:rPr lang="en-US" dirty="0" smtClean="0"/>
                        <a:t>Disadvantages</a:t>
                      </a:r>
                      <a:endParaRPr lang="en-US" dirty="0"/>
                    </a:p>
                  </a:txBody>
                  <a:tcPr/>
                </a:tc>
              </a:tr>
              <a:tr h="370840">
                <a:tc>
                  <a:txBody>
                    <a:bodyPr/>
                    <a:lstStyle/>
                    <a:p>
                      <a:r>
                        <a:rPr lang="en-US" dirty="0" smtClean="0"/>
                        <a:t>UTP</a:t>
                      </a:r>
                      <a:endParaRPr lang="en-US" dirty="0"/>
                    </a:p>
                  </a:txBody>
                  <a:tcPr/>
                </a:tc>
                <a:tc>
                  <a:txBody>
                    <a:bodyPr/>
                    <a:lstStyle/>
                    <a:p>
                      <a:endParaRPr lang="en-US" dirty="0" smtClean="0"/>
                    </a:p>
                    <a:p>
                      <a:endParaRPr lang="en-US" dirty="0" smtClean="0"/>
                    </a:p>
                    <a:p>
                      <a:endParaRPr lang="en-US" dirty="0"/>
                    </a:p>
                  </a:txBody>
                  <a:tcPr/>
                </a:tc>
                <a:tc>
                  <a:txBody>
                    <a:bodyPr/>
                    <a:lstStyle/>
                    <a:p>
                      <a:endParaRPr lang="en-US"/>
                    </a:p>
                  </a:txBody>
                  <a:tcPr/>
                </a:tc>
                <a:tc>
                  <a:txBody>
                    <a:bodyPr/>
                    <a:lstStyle/>
                    <a:p>
                      <a:endParaRPr lang="en-US"/>
                    </a:p>
                  </a:txBody>
                  <a:tcPr/>
                </a:tc>
              </a:tr>
              <a:tr h="370840">
                <a:tc>
                  <a:txBody>
                    <a:bodyPr/>
                    <a:lstStyle/>
                    <a:p>
                      <a:r>
                        <a:rPr lang="en-US" dirty="0" smtClean="0"/>
                        <a:t>coaxial</a:t>
                      </a:r>
                      <a:endParaRPr lang="en-US" dirty="0"/>
                    </a:p>
                  </a:txBody>
                  <a:tcPr/>
                </a:tc>
                <a:tc>
                  <a:txBody>
                    <a:bodyPr/>
                    <a:lstStyle/>
                    <a:p>
                      <a:endParaRPr lang="en-US" smtClean="0"/>
                    </a:p>
                    <a:p>
                      <a:endParaRPr lang="en-US" dirty="0" smtClean="0"/>
                    </a:p>
                    <a:p>
                      <a:endParaRPr lang="en-US" dirty="0"/>
                    </a:p>
                  </a:txBody>
                  <a:tcPr/>
                </a:tc>
                <a:tc>
                  <a:txBody>
                    <a:bodyPr/>
                    <a:lstStyle/>
                    <a:p>
                      <a:endParaRPr lang="en-US" dirty="0"/>
                    </a:p>
                  </a:txBody>
                  <a:tcPr/>
                </a:tc>
                <a:tc>
                  <a:txBody>
                    <a:bodyPr/>
                    <a:lstStyle/>
                    <a:p>
                      <a:endParaRPr lang="en-US" dirty="0"/>
                    </a:p>
                  </a:txBody>
                  <a:tcPr/>
                </a:tc>
              </a:tr>
              <a:tr h="904240">
                <a:tc>
                  <a:txBody>
                    <a:bodyPr/>
                    <a:lstStyle/>
                    <a:p>
                      <a:r>
                        <a:rPr lang="en-US" dirty="0" smtClean="0"/>
                        <a:t>Fiber optic</a:t>
                      </a:r>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r>
            </a:tbl>
          </a:graphicData>
        </a:graphic>
      </p:graphicFrame>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Comparing Network Cables</a:t>
            </a:r>
            <a:endParaRPr lang="en-US" dirty="0"/>
          </a:p>
        </p:txBody>
      </p:sp>
      <p:sp>
        <p:nvSpPr>
          <p:cNvPr id="3" name="Content Placeholder 2"/>
          <p:cNvSpPr>
            <a:spLocks noGrp="1"/>
          </p:cNvSpPr>
          <p:nvPr>
            <p:ph idx="1"/>
          </p:nvPr>
        </p:nvSpPr>
        <p:spPr/>
        <p:txBody>
          <a:bodyPr/>
          <a:lstStyle/>
          <a:p>
            <a:pPr marL="0" indent="0">
              <a:buNone/>
            </a:pPr>
            <a:r>
              <a:rPr lang="en-US" dirty="0" smtClean="0"/>
              <a:t>The Internet uses three main types of cable to transfer data between computers.  </a:t>
            </a:r>
          </a:p>
          <a:p>
            <a:pPr lvl="1"/>
            <a:r>
              <a:rPr lang="en-US" dirty="0" smtClean="0"/>
              <a:t>UTP (unshielded twisted pair), </a:t>
            </a:r>
          </a:p>
          <a:p>
            <a:pPr lvl="1"/>
            <a:r>
              <a:rPr lang="en-US" dirty="0" smtClean="0"/>
              <a:t>coaxial, and </a:t>
            </a:r>
          </a:p>
          <a:p>
            <a:pPr lvl="1"/>
            <a:r>
              <a:rPr lang="en-US" dirty="0" smtClean="0"/>
              <a:t>fiber optic.  </a:t>
            </a:r>
          </a:p>
          <a:p>
            <a:pPr lvl="1">
              <a:buNone/>
            </a:pPr>
            <a:r>
              <a:rPr lang="en-US" dirty="0" smtClean="0"/>
              <a:t>Both UTP and coaxial cables transmit information</a:t>
            </a:r>
          </a:p>
          <a:p>
            <a:pPr lvl="1">
              <a:buNone/>
            </a:pPr>
            <a:r>
              <a:rPr lang="en-US" dirty="0" smtClean="0"/>
              <a:t>using electrical signals; fiber optic cables use pulses</a:t>
            </a:r>
          </a:p>
          <a:p>
            <a:pPr lvl="1">
              <a:buNone/>
            </a:pPr>
            <a:r>
              <a:rPr lang="en-US" dirty="0" smtClean="0"/>
              <a:t>of light to send information.</a:t>
            </a:r>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Unshielded Twister Pair (UTP) Cable</a:t>
            </a:r>
            <a:endParaRPr lang="en-US" dirty="0"/>
          </a:p>
        </p:txBody>
      </p:sp>
      <p:pic>
        <p:nvPicPr>
          <p:cNvPr id="4" name="Content Placeholder 3" descr="220px-UTP_cable.jpg"/>
          <p:cNvPicPr>
            <a:picLocks noGrp="1" noChangeAspect="1"/>
          </p:cNvPicPr>
          <p:nvPr>
            <p:ph idx="1"/>
          </p:nvPr>
        </p:nvPicPr>
        <p:blipFill>
          <a:blip r:embed="rId3" cstate="print"/>
          <a:stretch>
            <a:fillRect/>
          </a:stretch>
        </p:blipFill>
        <p:spPr>
          <a:xfrm>
            <a:off x="2133600" y="1828800"/>
            <a:ext cx="3657600" cy="2796988"/>
          </a:xfrm>
        </p:spPr>
      </p:pic>
      <p:sp>
        <p:nvSpPr>
          <p:cNvPr id="5" name="TextBox 4"/>
          <p:cNvSpPr txBox="1"/>
          <p:nvPr/>
        </p:nvSpPr>
        <p:spPr>
          <a:xfrm>
            <a:off x="685800" y="4876800"/>
            <a:ext cx="7772400" cy="1477328"/>
          </a:xfrm>
          <a:prstGeom prst="rect">
            <a:avLst/>
          </a:prstGeom>
          <a:noFill/>
        </p:spPr>
        <p:txBody>
          <a:bodyPr wrap="square" rtlCol="0">
            <a:spAutoFit/>
          </a:bodyPr>
          <a:lstStyle/>
          <a:p>
            <a:r>
              <a:rPr lang="en-US" dirty="0" smtClean="0"/>
              <a:t>Home and businesses use UTP cable to connect computers over short distances, up to the size of a football field (100 meters).</a:t>
            </a:r>
          </a:p>
          <a:p>
            <a:r>
              <a:rPr lang="en-US" dirty="0" smtClean="0"/>
              <a:t>Networks assembled with twisted-pair cables can connect computers with intermediary devices.</a:t>
            </a:r>
          </a:p>
          <a:p>
            <a:r>
              <a:rPr lang="en-US" dirty="0" smtClean="0"/>
              <a:t>There are some issues with Electromagnetic interference (EMI).</a:t>
            </a:r>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Unshielded Twisted Pair</a:t>
            </a:r>
            <a:endParaRPr lang="en-US" dirty="0"/>
          </a:p>
        </p:txBody>
      </p:sp>
      <p:pic>
        <p:nvPicPr>
          <p:cNvPr id="4" name="Content Placeholder 3" descr="487px-UTP-cable_svg.png"/>
          <p:cNvPicPr>
            <a:picLocks noGrp="1" noChangeAspect="1"/>
          </p:cNvPicPr>
          <p:nvPr>
            <p:ph idx="1"/>
          </p:nvPr>
        </p:nvPicPr>
        <p:blipFill>
          <a:blip r:embed="rId2" cstate="print"/>
          <a:stretch>
            <a:fillRect/>
          </a:stretch>
        </p:blipFill>
        <p:spPr>
          <a:xfrm>
            <a:off x="2252662" y="2134394"/>
            <a:ext cx="4638675" cy="3457575"/>
          </a:xfrm>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Categories of Unshielded Twisted Pair </a:t>
            </a:r>
            <a:endParaRPr lang="en-US" dirty="0"/>
          </a:p>
        </p:txBody>
      </p:sp>
      <p:graphicFrame>
        <p:nvGraphicFramePr>
          <p:cNvPr id="4" name="Content Placeholder 3"/>
          <p:cNvGraphicFramePr>
            <a:graphicFrameLocks noGrp="1"/>
          </p:cNvGraphicFramePr>
          <p:nvPr>
            <p:ph idx="1"/>
          </p:nvPr>
        </p:nvGraphicFramePr>
        <p:xfrm>
          <a:off x="457200" y="2514601"/>
          <a:ext cx="8229600" cy="2387599"/>
        </p:xfrm>
        <a:graphic>
          <a:graphicData uri="http://schemas.openxmlformats.org/drawingml/2006/table">
            <a:tbl>
              <a:tblPr firstRow="1" bandRow="1">
                <a:tableStyleId>{5C22544A-7EE6-4342-B048-85BDC9FD1C3A}</a:tableStyleId>
              </a:tblPr>
              <a:tblGrid>
                <a:gridCol w="2286000"/>
                <a:gridCol w="1447800"/>
                <a:gridCol w="4495800"/>
              </a:tblGrid>
              <a:tr h="533399">
                <a:tc>
                  <a:txBody>
                    <a:bodyPr/>
                    <a:lstStyle/>
                    <a:p>
                      <a:r>
                        <a:rPr lang="en-US" dirty="0" smtClean="0"/>
                        <a:t>Type</a:t>
                      </a:r>
                      <a:endParaRPr lang="en-US" dirty="0"/>
                    </a:p>
                  </a:txBody>
                  <a:tcPr/>
                </a:tc>
                <a:tc>
                  <a:txBody>
                    <a:bodyPr/>
                    <a:lstStyle/>
                    <a:p>
                      <a:r>
                        <a:rPr lang="en-US" dirty="0" smtClean="0"/>
                        <a:t>Frequency</a:t>
                      </a:r>
                      <a:endParaRPr lang="en-US" dirty="0"/>
                    </a:p>
                  </a:txBody>
                  <a:tcPr/>
                </a:tc>
                <a:tc>
                  <a:txBody>
                    <a:bodyPr/>
                    <a:lstStyle/>
                    <a:p>
                      <a:r>
                        <a:rPr lang="en-US" dirty="0" smtClean="0"/>
                        <a:t>Use (speed in Megabits per second)</a:t>
                      </a:r>
                      <a:endParaRPr lang="en-US" dirty="0"/>
                    </a:p>
                  </a:txBody>
                  <a:tcPr/>
                </a:tc>
              </a:tr>
              <a:tr h="370840">
                <a:tc>
                  <a:txBody>
                    <a:bodyPr/>
                    <a:lstStyle/>
                    <a:p>
                      <a:r>
                        <a:rPr lang="en-US" sz="1800" kern="1200" dirty="0" smtClean="0">
                          <a:solidFill>
                            <a:schemeClr val="dk1"/>
                          </a:solidFill>
                          <a:latin typeface="+mn-lt"/>
                          <a:ea typeface="+mn-ea"/>
                          <a:cs typeface="+mn-cs"/>
                        </a:rPr>
                        <a:t>Category 5e</a:t>
                      </a:r>
                      <a:endParaRPr lang="en-US" dirty="0"/>
                    </a:p>
                  </a:txBody>
                  <a:tcPr/>
                </a:tc>
                <a:tc>
                  <a:txBody>
                    <a:bodyPr/>
                    <a:lstStyle/>
                    <a:p>
                      <a:r>
                        <a:rPr lang="en-US" sz="1800" kern="1200" dirty="0" smtClean="0">
                          <a:solidFill>
                            <a:schemeClr val="dk1"/>
                          </a:solidFill>
                          <a:latin typeface="+mn-lt"/>
                          <a:ea typeface="+mn-ea"/>
                          <a:cs typeface="+mn-cs"/>
                        </a:rPr>
                        <a:t>100 MHz</a:t>
                      </a:r>
                      <a:endParaRPr lang="en-US" dirty="0"/>
                    </a:p>
                  </a:txBody>
                  <a:tcPr/>
                </a:tc>
                <a:tc>
                  <a:txBody>
                    <a:bodyPr/>
                    <a:lstStyle/>
                    <a:p>
                      <a:r>
                        <a:rPr lang="en-US" sz="1800" kern="1200" dirty="0" smtClean="0">
                          <a:solidFill>
                            <a:schemeClr val="dk1"/>
                          </a:solidFill>
                          <a:latin typeface="+mn-lt"/>
                          <a:ea typeface="+mn-ea"/>
                          <a:cs typeface="+mn-cs"/>
                        </a:rPr>
                        <a:t>data to 1,000 Mbps (Gigabit Ethernet)</a:t>
                      </a:r>
                      <a:endParaRPr lang="en-US" dirty="0"/>
                    </a:p>
                  </a:txBody>
                  <a:tcPr/>
                </a:tc>
              </a:tr>
              <a:tr h="370840">
                <a:tc>
                  <a:txBody>
                    <a:bodyPr/>
                    <a:lstStyle/>
                    <a:p>
                      <a:r>
                        <a:rPr lang="en-US" sz="1800" kern="1200" dirty="0" smtClean="0">
                          <a:solidFill>
                            <a:schemeClr val="dk1"/>
                          </a:solidFill>
                          <a:latin typeface="+mn-lt"/>
                          <a:ea typeface="+mn-ea"/>
                          <a:cs typeface="+mn-cs"/>
                        </a:rPr>
                        <a:t>Category 6</a:t>
                      </a:r>
                      <a:endParaRPr lang="en-US" dirty="0"/>
                    </a:p>
                  </a:txBody>
                  <a:tcPr/>
                </a:tc>
                <a:tc>
                  <a:txBody>
                    <a:bodyPr/>
                    <a:lstStyle/>
                    <a:p>
                      <a:r>
                        <a:rPr lang="en-US" dirty="0" smtClean="0"/>
                        <a:t>250 MHz</a:t>
                      </a:r>
                      <a:endParaRPr lang="en-US" dirty="0"/>
                    </a:p>
                  </a:txBody>
                  <a:tcPr/>
                </a:tc>
                <a:tc>
                  <a:txBody>
                    <a:bodyPr/>
                    <a:lstStyle/>
                    <a:p>
                      <a:r>
                        <a:rPr lang="en-US" sz="1800" kern="1200" dirty="0" smtClean="0">
                          <a:solidFill>
                            <a:schemeClr val="dk1"/>
                          </a:solidFill>
                          <a:latin typeface="+mn-lt"/>
                          <a:ea typeface="+mn-ea"/>
                          <a:cs typeface="+mn-cs"/>
                        </a:rPr>
                        <a:t>data to 1,000 Mbps (Gigabit Ethernet)</a:t>
                      </a:r>
                      <a:endParaRPr lang="en-US" dirty="0"/>
                    </a:p>
                  </a:txBody>
                  <a:tcPr/>
                </a:tc>
              </a:tr>
              <a:tr h="370840">
                <a:tc>
                  <a:txBody>
                    <a:bodyPr/>
                    <a:lstStyle/>
                    <a:p>
                      <a:r>
                        <a:rPr lang="en-US" sz="1800" kern="1200" dirty="0" smtClean="0">
                          <a:solidFill>
                            <a:schemeClr val="dk1"/>
                          </a:solidFill>
                          <a:latin typeface="+mn-lt"/>
                          <a:ea typeface="+mn-ea"/>
                          <a:cs typeface="+mn-cs"/>
                        </a:rPr>
                        <a:t>Category 6a</a:t>
                      </a:r>
                      <a:endParaRPr lang="en-US" dirty="0"/>
                    </a:p>
                  </a:txBody>
                  <a:tcPr/>
                </a:tc>
                <a:tc>
                  <a:txBody>
                    <a:bodyPr/>
                    <a:lstStyle/>
                    <a:p>
                      <a:r>
                        <a:rPr lang="en-US" dirty="0" smtClean="0"/>
                        <a:t>500 MHz</a:t>
                      </a:r>
                      <a:endParaRPr lang="en-US" dirty="0"/>
                    </a:p>
                  </a:txBody>
                  <a:tcPr/>
                </a:tc>
                <a:tc>
                  <a:txBody>
                    <a:bodyPr/>
                    <a:lstStyle/>
                    <a:p>
                      <a:r>
                        <a:rPr lang="en-US" sz="1800" kern="1200" dirty="0" smtClean="0">
                          <a:solidFill>
                            <a:schemeClr val="dk1"/>
                          </a:solidFill>
                          <a:latin typeface="+mn-lt"/>
                          <a:ea typeface="+mn-ea"/>
                          <a:cs typeface="+mn-cs"/>
                        </a:rPr>
                        <a:t>data to 10,000 Mbps (10 Gigabit Ethernet)</a:t>
                      </a:r>
                      <a:endParaRPr lang="en-US" dirty="0"/>
                    </a:p>
                  </a:txBody>
                  <a:tcPr/>
                </a:tc>
              </a:tr>
              <a:tr h="370840">
                <a:tc>
                  <a:txBody>
                    <a:bodyPr/>
                    <a:lstStyle/>
                    <a:p>
                      <a:r>
                        <a:rPr lang="en-US" sz="1800" kern="1200" dirty="0" smtClean="0">
                          <a:solidFill>
                            <a:schemeClr val="dk1"/>
                          </a:solidFill>
                          <a:latin typeface="+mn-lt"/>
                          <a:ea typeface="+mn-ea"/>
                          <a:cs typeface="+mn-cs"/>
                        </a:rPr>
                        <a:t>Category 7</a:t>
                      </a:r>
                      <a:endParaRPr lang="en-US" dirty="0"/>
                    </a:p>
                  </a:txBody>
                  <a:tcPr/>
                </a:tc>
                <a:tc>
                  <a:txBody>
                    <a:bodyPr/>
                    <a:lstStyle/>
                    <a:p>
                      <a:r>
                        <a:rPr lang="en-US" dirty="0" smtClean="0"/>
                        <a:t>600 MHz</a:t>
                      </a:r>
                      <a:endParaRPr lang="en-US" dirty="0"/>
                    </a:p>
                  </a:txBody>
                  <a:tcPr/>
                </a:tc>
                <a:tc>
                  <a:txBody>
                    <a:bodyPr/>
                    <a:lstStyle/>
                    <a:p>
                      <a:r>
                        <a:rPr lang="en-US" sz="1800" kern="1200" dirty="0" smtClean="0">
                          <a:solidFill>
                            <a:schemeClr val="dk1"/>
                          </a:solidFill>
                          <a:latin typeface="+mn-lt"/>
                          <a:ea typeface="+mn-ea"/>
                          <a:cs typeface="+mn-cs"/>
                        </a:rPr>
                        <a:t>data to 10,000 Mbps (10 Gigabit Ethernet)</a:t>
                      </a:r>
                      <a:endParaRPr lang="en-US" dirty="0"/>
                    </a:p>
                  </a:txBody>
                  <a:tcPr/>
                </a:tc>
              </a:tr>
              <a:tr h="370840">
                <a:tc>
                  <a:txBody>
                    <a:bodyPr/>
                    <a:lstStyle/>
                    <a:p>
                      <a:r>
                        <a:rPr lang="en-US" sz="1800" kern="1200" dirty="0" smtClean="0">
                          <a:solidFill>
                            <a:schemeClr val="dk1"/>
                          </a:solidFill>
                          <a:latin typeface="+mn-lt"/>
                          <a:ea typeface="+mn-ea"/>
                          <a:cs typeface="+mn-cs"/>
                        </a:rPr>
                        <a:t>Category 7a</a:t>
                      </a:r>
                      <a:endParaRPr lang="en-US" dirty="0"/>
                    </a:p>
                  </a:txBody>
                  <a:tcPr/>
                </a:tc>
                <a:tc>
                  <a:txBody>
                    <a:bodyPr/>
                    <a:lstStyle/>
                    <a:p>
                      <a:r>
                        <a:rPr lang="en-US" dirty="0" smtClean="0"/>
                        <a:t>1000 MHz</a:t>
                      </a:r>
                      <a:endParaRPr lang="en-US" dirty="0"/>
                    </a:p>
                  </a:txBody>
                  <a:tcPr/>
                </a:tc>
                <a:tc>
                  <a:txBody>
                    <a:bodyPr/>
                    <a:lstStyle/>
                    <a:p>
                      <a:r>
                        <a:rPr lang="en-US" sz="1800" kern="1200" dirty="0" smtClean="0">
                          <a:solidFill>
                            <a:schemeClr val="dk1"/>
                          </a:solidFill>
                          <a:latin typeface="+mn-lt"/>
                          <a:ea typeface="+mn-ea"/>
                          <a:cs typeface="+mn-cs"/>
                        </a:rPr>
                        <a:t>data to 10,000 Mbps (future standard)</a:t>
                      </a:r>
                      <a:endParaRPr lang="en-US" dirty="0"/>
                    </a:p>
                  </a:txBody>
                  <a:tcPr/>
                </a:tc>
              </a:tr>
            </a:tbl>
          </a:graphicData>
        </a:graphic>
      </p:graphicFrame>
      <p:sp>
        <p:nvSpPr>
          <p:cNvPr id="5" name="TextBox 4"/>
          <p:cNvSpPr txBox="1"/>
          <p:nvPr/>
        </p:nvSpPr>
        <p:spPr>
          <a:xfrm>
            <a:off x="914400" y="1371600"/>
            <a:ext cx="7315200" cy="646331"/>
          </a:xfrm>
          <a:prstGeom prst="rect">
            <a:avLst/>
          </a:prstGeom>
          <a:noFill/>
        </p:spPr>
        <p:txBody>
          <a:bodyPr wrap="square" rtlCol="0">
            <a:spAutoFit/>
          </a:bodyPr>
          <a:lstStyle/>
          <a:p>
            <a:r>
              <a:rPr lang="en-US" dirty="0" smtClean="0"/>
              <a:t>The following table compares the speeds in megabits per second and minimum frequencies in megahertz of different categories of UTP cable.</a:t>
            </a:r>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Coaxial Cable</a:t>
            </a:r>
            <a:endParaRPr lang="en-US" dirty="0"/>
          </a:p>
        </p:txBody>
      </p:sp>
      <p:pic>
        <p:nvPicPr>
          <p:cNvPr id="4" name="Content Placeholder 3" descr="coaxial cable.jpg"/>
          <p:cNvPicPr>
            <a:picLocks noGrp="1" noChangeAspect="1"/>
          </p:cNvPicPr>
          <p:nvPr>
            <p:ph idx="1"/>
          </p:nvPr>
        </p:nvPicPr>
        <p:blipFill>
          <a:blip r:embed="rId3" cstate="print"/>
          <a:stretch>
            <a:fillRect/>
          </a:stretch>
        </p:blipFill>
        <p:spPr>
          <a:xfrm>
            <a:off x="2032000" y="2085181"/>
            <a:ext cx="5080000" cy="3556000"/>
          </a:xfr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Coaxial Cable</a:t>
            </a:r>
            <a:endParaRPr lang="en-US" dirty="0"/>
          </a:p>
        </p:txBody>
      </p:sp>
      <p:pic>
        <p:nvPicPr>
          <p:cNvPr id="4" name="Content Placeholder 3" descr="300px-Coaxial_cable_cutaway_svg.png"/>
          <p:cNvPicPr>
            <a:picLocks noGrp="1" noChangeAspect="1"/>
          </p:cNvPicPr>
          <p:nvPr>
            <p:ph idx="1"/>
          </p:nvPr>
        </p:nvPicPr>
        <p:blipFill>
          <a:blip r:embed="rId2" cstate="print"/>
          <a:stretch>
            <a:fillRect/>
          </a:stretch>
        </p:blipFill>
        <p:spPr>
          <a:xfrm>
            <a:off x="3143250" y="2863056"/>
            <a:ext cx="2857500" cy="2000250"/>
          </a:xfrm>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Coaxial Cable</a:t>
            </a:r>
            <a:endParaRPr lang="en-US" dirty="0"/>
          </a:p>
        </p:txBody>
      </p:sp>
      <p:pic>
        <p:nvPicPr>
          <p:cNvPr id="4" name="Content Placeholder 3" descr="220px-N_Connector.jpg"/>
          <p:cNvPicPr>
            <a:picLocks noGrp="1" noChangeAspect="1"/>
          </p:cNvPicPr>
          <p:nvPr>
            <p:ph idx="1"/>
          </p:nvPr>
        </p:nvPicPr>
        <p:blipFill>
          <a:blip r:embed="rId2" cstate="print"/>
          <a:stretch>
            <a:fillRect/>
          </a:stretch>
        </p:blipFill>
        <p:spPr>
          <a:xfrm>
            <a:off x="1983511" y="2133600"/>
            <a:ext cx="5179289" cy="3460706"/>
          </a:xfrm>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Fiber-Optic Cable</a:t>
            </a:r>
            <a:endParaRPr lang="en-US" dirty="0"/>
          </a:p>
        </p:txBody>
      </p:sp>
      <p:sp>
        <p:nvSpPr>
          <p:cNvPr id="3" name="Content Placeholder 2"/>
          <p:cNvSpPr>
            <a:spLocks noGrp="1"/>
          </p:cNvSpPr>
          <p:nvPr>
            <p:ph idx="1"/>
          </p:nvPr>
        </p:nvSpPr>
        <p:spPr/>
        <p:txBody>
          <a:bodyPr/>
          <a:lstStyle/>
          <a:p>
            <a:r>
              <a:rPr lang="en-US" dirty="0" smtClean="0"/>
              <a:t>Contains strands of glass or plastic that transmit light rather than electrical signals, and they are coated in Kevlar and plastic.</a:t>
            </a:r>
          </a:p>
          <a:p>
            <a:r>
              <a:rPr lang="en-US" smtClean="0"/>
              <a:t>http://en.wikipedia.org/wiki/Optical_fiber</a:t>
            </a:r>
            <a:endParaRPr lang="en-US"/>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54</TotalTime>
  <Words>416</Words>
  <Application>Microsoft Office PowerPoint</Application>
  <PresentationFormat>On-screen Show (4:3)</PresentationFormat>
  <Paragraphs>62</Paragraphs>
  <Slides>10</Slides>
  <Notes>2</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Office Theme</vt:lpstr>
      <vt:lpstr>Comparing Network Cables</vt:lpstr>
      <vt:lpstr>Comparing Network Cables</vt:lpstr>
      <vt:lpstr>Unshielded Twister Pair (UTP) Cable</vt:lpstr>
      <vt:lpstr>Unshielded Twisted Pair</vt:lpstr>
      <vt:lpstr>Categories of Unshielded Twisted Pair </vt:lpstr>
      <vt:lpstr>Coaxial Cable</vt:lpstr>
      <vt:lpstr>Coaxial Cable</vt:lpstr>
      <vt:lpstr>Coaxial Cable</vt:lpstr>
      <vt:lpstr>Fiber-Optic Cable</vt:lpstr>
      <vt:lpstr>Assignment </vt:lpstr>
    </vt:vector>
  </TitlesOfParts>
  <Company>NHBOE</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Cables</dc:title>
  <dc:creator>NHBOE</dc:creator>
  <cp:lastModifiedBy>ROSEMARY.LITTLE</cp:lastModifiedBy>
  <cp:revision>7</cp:revision>
  <dcterms:created xsi:type="dcterms:W3CDTF">2012-09-12T20:00:12Z</dcterms:created>
  <dcterms:modified xsi:type="dcterms:W3CDTF">2012-09-13T16:36:50Z</dcterms:modified>
</cp:coreProperties>
</file>